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72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64253" autoAdjust="0"/>
  </p:normalViewPr>
  <p:slideViewPr>
    <p:cSldViewPr snapToGrid="0">
      <p:cViewPr varScale="1">
        <p:scale>
          <a:sx n="49" d="100"/>
          <a:sy n="49" d="100"/>
        </p:scale>
        <p:origin x="383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48E79E-9496-4B98-9F15-AE19BD210B8A}" type="datetimeFigureOut">
              <a:rPr lang="en-US" smtClean="0"/>
              <a:t>1/28/20</a:t>
            </a:fld>
            <a:endParaRPr lang="en-US"/>
          </a:p>
        </p:txBody>
      </p:sp>
      <p:sp>
        <p:nvSpPr>
          <p:cNvPr id="4" name="Espaço Reservado para Imagem de Sli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0A1B06-9025-49E4-AF23-7C9022E294EE}" type="slidenum">
              <a:rPr lang="en-US" smtClean="0"/>
              <a:t>‹#›</a:t>
            </a:fld>
            <a:endParaRPr lang="en-US"/>
          </a:p>
        </p:txBody>
      </p:sp>
    </p:spTree>
    <p:extLst>
      <p:ext uri="{BB962C8B-B14F-4D97-AF65-F5344CB8AC3E}">
        <p14:creationId xmlns:p14="http://schemas.microsoft.com/office/powerpoint/2010/main" val="3514406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dirty="0"/>
          </a:p>
        </p:txBody>
      </p:sp>
      <p:sp>
        <p:nvSpPr>
          <p:cNvPr id="4" name="Espaço Reservado para Número de Slide 3"/>
          <p:cNvSpPr>
            <a:spLocks noGrp="1"/>
          </p:cNvSpPr>
          <p:nvPr>
            <p:ph type="sldNum" sz="quarter" idx="5"/>
          </p:nvPr>
        </p:nvSpPr>
        <p:spPr/>
        <p:txBody>
          <a:bodyPr/>
          <a:lstStyle/>
          <a:p>
            <a:fld id="{ED0A1B06-9025-49E4-AF23-7C9022E294EE}" type="slidenum">
              <a:rPr lang="en-US" smtClean="0"/>
              <a:t>1</a:t>
            </a:fld>
            <a:endParaRPr lang="en-US"/>
          </a:p>
        </p:txBody>
      </p:sp>
    </p:spTree>
    <p:extLst>
      <p:ext uri="{BB962C8B-B14F-4D97-AF65-F5344CB8AC3E}">
        <p14:creationId xmlns:p14="http://schemas.microsoft.com/office/powerpoint/2010/main" val="4072909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pt-BR"/>
              <a:t>Clique para editar o título Mestre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94210E71-69AC-4E2D-9569-F1CF339F3FFD}" type="datetimeFigureOut">
              <a:rPr lang="en-US" smtClean="0"/>
              <a:t>1/28/20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B6BB5-C186-4DA0-BBFB-932B59BEEA74}" type="slidenum">
              <a:rPr lang="en-US" smtClean="0"/>
              <a:t>‹#›</a:t>
            </a:fld>
            <a:endParaRPr lang="en-US"/>
          </a:p>
        </p:txBody>
      </p:sp>
    </p:spTree>
    <p:extLst>
      <p:ext uri="{BB962C8B-B14F-4D97-AF65-F5344CB8AC3E}">
        <p14:creationId xmlns:p14="http://schemas.microsoft.com/office/powerpoint/2010/main" val="3150496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4210E71-69AC-4E2D-9569-F1CF339F3FFD}" type="datetimeFigureOut">
              <a:rPr lang="en-US" smtClean="0"/>
              <a:t>1/28/20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B6BB5-C186-4DA0-BBFB-932B59BEEA74}" type="slidenum">
              <a:rPr lang="en-US" smtClean="0"/>
              <a:t>‹#›</a:t>
            </a:fld>
            <a:endParaRPr lang="en-US"/>
          </a:p>
        </p:txBody>
      </p:sp>
    </p:spTree>
    <p:extLst>
      <p:ext uri="{BB962C8B-B14F-4D97-AF65-F5344CB8AC3E}">
        <p14:creationId xmlns:p14="http://schemas.microsoft.com/office/powerpoint/2010/main" val="244366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pt-BR"/>
              <a:t>Clique para editar o título Mestre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94210E71-69AC-4E2D-9569-F1CF339F3FFD}" type="datetimeFigureOut">
              <a:rPr lang="en-US" smtClean="0"/>
              <a:t>1/28/20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B6BB5-C186-4DA0-BBFB-932B59BEEA74}" type="slidenum">
              <a:rPr lang="en-US" smtClean="0"/>
              <a:t>‹#›</a:t>
            </a:fld>
            <a:endParaRPr lang="en-US"/>
          </a:p>
        </p:txBody>
      </p:sp>
    </p:spTree>
    <p:extLst>
      <p:ext uri="{BB962C8B-B14F-4D97-AF65-F5344CB8AC3E}">
        <p14:creationId xmlns:p14="http://schemas.microsoft.com/office/powerpoint/2010/main" val="3957225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94210E71-69AC-4E2D-9569-F1CF339F3FFD}" type="datetimeFigureOut">
              <a:rPr lang="en-US" smtClean="0"/>
              <a:t>1/28/20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5B6BB5-C186-4DA0-BBFB-932B59BEEA74}" type="slidenum">
              <a:rPr lang="en-US" smtClean="0"/>
              <a:t>‹#›</a:t>
            </a:fld>
            <a:endParaRPr lang="en-US"/>
          </a:p>
        </p:txBody>
      </p:sp>
    </p:spTree>
    <p:extLst>
      <p:ext uri="{BB962C8B-B14F-4D97-AF65-F5344CB8AC3E}">
        <p14:creationId xmlns:p14="http://schemas.microsoft.com/office/powerpoint/2010/main" val="3341000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Content Placeholder 3"/>
          <p:cNvSpPr>
            <a:spLocks noGrp="1"/>
          </p:cNvSpPr>
          <p:nvPr>
            <p:ph sz="half" idx="2"/>
          </p:nvPr>
        </p:nvSpPr>
        <p:spPr>
          <a:xfrm>
            <a:off x="472381" y="3618442"/>
            <a:ext cx="2901255" cy="532218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Content Placeholder 5"/>
          <p:cNvSpPr>
            <a:spLocks noGrp="1"/>
          </p:cNvSpPr>
          <p:nvPr>
            <p:ph sz="quarter" idx="4"/>
          </p:nvPr>
        </p:nvSpPr>
        <p:spPr>
          <a:xfrm>
            <a:off x="3471863" y="3618442"/>
            <a:ext cx="2915543" cy="532218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94210E71-69AC-4E2D-9569-F1CF339F3FFD}" type="datetimeFigureOut">
              <a:rPr lang="en-US" smtClean="0"/>
              <a:t>1/28/20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5B6BB5-C186-4DA0-BBFB-932B59BEEA74}" type="slidenum">
              <a:rPr lang="en-US" smtClean="0"/>
              <a:t>‹#›</a:t>
            </a:fld>
            <a:endParaRPr lang="en-US"/>
          </a:p>
        </p:txBody>
      </p:sp>
    </p:spTree>
    <p:extLst>
      <p:ext uri="{BB962C8B-B14F-4D97-AF65-F5344CB8AC3E}">
        <p14:creationId xmlns:p14="http://schemas.microsoft.com/office/powerpoint/2010/main" val="4005965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94210E71-69AC-4E2D-9569-F1CF339F3FFD}" type="datetimeFigureOut">
              <a:rPr lang="en-US" smtClean="0"/>
              <a:t>1/28/20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5B6BB5-C186-4DA0-BBFB-932B59BEEA74}" type="slidenum">
              <a:rPr lang="en-US" smtClean="0"/>
              <a:t>‹#›</a:t>
            </a:fld>
            <a:endParaRPr lang="en-US"/>
          </a:p>
        </p:txBody>
      </p:sp>
    </p:spTree>
    <p:extLst>
      <p:ext uri="{BB962C8B-B14F-4D97-AF65-F5344CB8AC3E}">
        <p14:creationId xmlns:p14="http://schemas.microsoft.com/office/powerpoint/2010/main" val="1169651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210E71-69AC-4E2D-9569-F1CF339F3FFD}" type="datetimeFigureOut">
              <a:rPr lang="en-US" smtClean="0"/>
              <a:t>1/28/20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5B6BB5-C186-4DA0-BBFB-932B59BEEA74}" type="slidenum">
              <a:rPr lang="en-US" smtClean="0"/>
              <a:t>‹#›</a:t>
            </a:fld>
            <a:endParaRPr lang="en-US"/>
          </a:p>
        </p:txBody>
      </p:sp>
    </p:spTree>
    <p:extLst>
      <p:ext uri="{BB962C8B-B14F-4D97-AF65-F5344CB8AC3E}">
        <p14:creationId xmlns:p14="http://schemas.microsoft.com/office/powerpoint/2010/main" val="3622254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pt-BR"/>
              <a:t>Clique para editar o título Mestre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4210E71-69AC-4E2D-9569-F1CF339F3FFD}" type="datetimeFigureOut">
              <a:rPr lang="en-US" smtClean="0"/>
              <a:t>1/28/20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5B6BB5-C186-4DA0-BBFB-932B59BEEA74}" type="slidenum">
              <a:rPr lang="en-US" smtClean="0"/>
              <a:t>‹#›</a:t>
            </a:fld>
            <a:endParaRPr lang="en-US"/>
          </a:p>
        </p:txBody>
      </p:sp>
    </p:spTree>
    <p:extLst>
      <p:ext uri="{BB962C8B-B14F-4D97-AF65-F5344CB8AC3E}">
        <p14:creationId xmlns:p14="http://schemas.microsoft.com/office/powerpoint/2010/main" val="780135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a:t>Clique no ícone para adicionar uma imagem</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94210E71-69AC-4E2D-9569-F1CF339F3FFD}" type="datetimeFigureOut">
              <a:rPr lang="en-US" smtClean="0"/>
              <a:t>1/28/20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5B6BB5-C186-4DA0-BBFB-932B59BEEA74}" type="slidenum">
              <a:rPr lang="en-US" smtClean="0"/>
              <a:t>‹#›</a:t>
            </a:fld>
            <a:endParaRPr lang="en-US"/>
          </a:p>
        </p:txBody>
      </p:sp>
    </p:spTree>
    <p:extLst>
      <p:ext uri="{BB962C8B-B14F-4D97-AF65-F5344CB8AC3E}">
        <p14:creationId xmlns:p14="http://schemas.microsoft.com/office/powerpoint/2010/main" val="3413465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4210E71-69AC-4E2D-9569-F1CF339F3FFD}" type="datetimeFigureOut">
              <a:rPr lang="en-US" smtClean="0"/>
              <a:t>1/28/20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B6BB5-C186-4DA0-BBFB-932B59BEEA74}" type="slidenum">
              <a:rPr lang="en-US" smtClean="0"/>
              <a:t>‹#›</a:t>
            </a:fld>
            <a:endParaRPr lang="en-US"/>
          </a:p>
        </p:txBody>
      </p:sp>
    </p:spTree>
    <p:extLst>
      <p:ext uri="{BB962C8B-B14F-4D97-AF65-F5344CB8AC3E}">
        <p14:creationId xmlns:p14="http://schemas.microsoft.com/office/powerpoint/2010/main" val="406044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4210E71-69AC-4E2D-9569-F1CF339F3FFD}" type="datetimeFigureOut">
              <a:rPr lang="en-US" smtClean="0"/>
              <a:t>1/28/20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B6BB5-C186-4DA0-BBFB-932B59BEEA74}" type="slidenum">
              <a:rPr lang="en-US" smtClean="0"/>
              <a:t>‹#›</a:t>
            </a:fld>
            <a:endParaRPr lang="en-US"/>
          </a:p>
        </p:txBody>
      </p:sp>
    </p:spTree>
    <p:extLst>
      <p:ext uri="{BB962C8B-B14F-4D97-AF65-F5344CB8AC3E}">
        <p14:creationId xmlns:p14="http://schemas.microsoft.com/office/powerpoint/2010/main" val="3498550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94210E71-69AC-4E2D-9569-F1CF339F3FFD}" type="datetimeFigureOut">
              <a:rPr lang="en-US" smtClean="0"/>
              <a:t>1/28/20</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A5B6BB5-C186-4DA0-BBFB-932B59BEEA74}" type="slidenum">
              <a:rPr lang="en-US" smtClean="0"/>
              <a:t>‹#›</a:t>
            </a:fld>
            <a:endParaRPr lang="en-US"/>
          </a:p>
        </p:txBody>
      </p:sp>
    </p:spTree>
    <p:extLst>
      <p:ext uri="{BB962C8B-B14F-4D97-AF65-F5344CB8AC3E}">
        <p14:creationId xmlns:p14="http://schemas.microsoft.com/office/powerpoint/2010/main" val="20950194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hyperlink" Target="https://genevestigator.com/gv/" TargetMode="External"/><Relationship Id="rId5" Type="http://schemas.openxmlformats.org/officeDocument/2006/relationships/image" Target="../media/image1.e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6C3033F-5307-C443-AE7B-C66F98CD0425}"/>
              </a:ext>
            </a:extLst>
          </p:cNvPr>
          <p:cNvGrpSpPr/>
          <p:nvPr/>
        </p:nvGrpSpPr>
        <p:grpSpPr>
          <a:xfrm>
            <a:off x="252547" y="764771"/>
            <a:ext cx="6766560" cy="3474720"/>
            <a:chOff x="304800" y="764771"/>
            <a:chExt cx="6425693" cy="3160148"/>
          </a:xfrm>
        </p:grpSpPr>
        <p:cxnSp>
          <p:nvCxnSpPr>
            <p:cNvPr id="2" name="Conector reto 1">
              <a:extLst>
                <a:ext uri="{FF2B5EF4-FFF2-40B4-BE49-F238E27FC236}">
                  <a16:creationId xmlns:a16="http://schemas.microsoft.com/office/drawing/2014/main" id="{C039966B-CEA6-46CC-8237-33E93CB50AAB}"/>
                </a:ext>
              </a:extLst>
            </p:cNvPr>
            <p:cNvCxnSpPr/>
            <p:nvPr/>
          </p:nvCxnSpPr>
          <p:spPr>
            <a:xfrm>
              <a:off x="943054" y="3600924"/>
              <a:ext cx="5148000" cy="0"/>
            </a:xfrm>
            <a:prstGeom prst="line">
              <a:avLst/>
            </a:prstGeom>
            <a:ln w="19050"/>
          </p:spPr>
          <p:style>
            <a:lnRef idx="1">
              <a:schemeClr val="dk1"/>
            </a:lnRef>
            <a:fillRef idx="0">
              <a:schemeClr val="dk1"/>
            </a:fillRef>
            <a:effectRef idx="0">
              <a:schemeClr val="dk1"/>
            </a:effectRef>
            <a:fontRef idx="minor">
              <a:schemeClr val="tx1"/>
            </a:fontRef>
          </p:style>
        </p:cxnSp>
        <p:sp>
          <p:nvSpPr>
            <p:cNvPr id="3" name="CaixaDeTexto 2">
              <a:extLst>
                <a:ext uri="{FF2B5EF4-FFF2-40B4-BE49-F238E27FC236}">
                  <a16:creationId xmlns:a16="http://schemas.microsoft.com/office/drawing/2014/main" id="{F4D8EA3B-5C9B-4512-A559-4672A82D71A4}"/>
                </a:ext>
              </a:extLst>
            </p:cNvPr>
            <p:cNvSpPr txBox="1"/>
            <p:nvPr/>
          </p:nvSpPr>
          <p:spPr>
            <a:xfrm flipH="1">
              <a:off x="508474" y="3647920"/>
              <a:ext cx="6222019" cy="276999"/>
            </a:xfrm>
            <a:prstGeom prst="rect">
              <a:avLst/>
            </a:prstGeom>
            <a:noFill/>
          </p:spPr>
          <p:txBody>
            <a:bodyPr wrap="square" rtlCol="0">
              <a:spAutoFit/>
            </a:bodyPr>
            <a:lstStyle/>
            <a:p>
              <a:r>
                <a:rPr lang="pt-BR" sz="1200" dirty="0"/>
                <a:t>                                                                     White Crystal            </a:t>
              </a:r>
            </a:p>
          </p:txBody>
        </p:sp>
        <p:graphicFrame>
          <p:nvGraphicFramePr>
            <p:cNvPr id="4" name="Objeto 3">
              <a:extLst>
                <a:ext uri="{FF2B5EF4-FFF2-40B4-BE49-F238E27FC236}">
                  <a16:creationId xmlns:a16="http://schemas.microsoft.com/office/drawing/2014/main" id="{57375DE1-6FF4-424E-8796-16A12EBF64B1}"/>
                </a:ext>
              </a:extLst>
            </p:cNvPr>
            <p:cNvGraphicFramePr>
              <a:graphicFrameLocks noChangeAspect="1"/>
            </p:cNvGraphicFramePr>
            <p:nvPr>
              <p:extLst>
                <p:ext uri="{D42A27DB-BD31-4B8C-83A1-F6EECF244321}">
                  <p14:modId xmlns:p14="http://schemas.microsoft.com/office/powerpoint/2010/main" val="902709650"/>
                </p:ext>
              </p:extLst>
            </p:nvPr>
          </p:nvGraphicFramePr>
          <p:xfrm>
            <a:off x="304800" y="764771"/>
            <a:ext cx="5914417" cy="2789158"/>
          </p:xfrm>
          <a:graphic>
            <a:graphicData uri="http://schemas.openxmlformats.org/presentationml/2006/ole">
              <mc:AlternateContent xmlns:mc="http://schemas.openxmlformats.org/markup-compatibility/2006">
                <mc:Choice xmlns:v="urn:schemas-microsoft-com:vml" Requires="v">
                  <p:oleObj spid="_x0000_s1036" name="Prism 6" r:id="rId4" imgW="7766327" imgH="3662046" progId="Prism6.Document">
                    <p:embed/>
                  </p:oleObj>
                </mc:Choice>
                <mc:Fallback>
                  <p:oleObj name="Prism 6" r:id="rId4" imgW="7766327" imgH="3662046" progId="Prism6.Document">
                    <p:embed/>
                    <p:pic>
                      <p:nvPicPr>
                        <p:cNvPr id="4" name="Objeto 3">
                          <a:extLst>
                            <a:ext uri="{FF2B5EF4-FFF2-40B4-BE49-F238E27FC236}">
                              <a16:creationId xmlns:a16="http://schemas.microsoft.com/office/drawing/2014/main" id="{57375DE1-6FF4-424E-8796-16A12EBF64B1}"/>
                            </a:ext>
                          </a:extLst>
                        </p:cNvPr>
                        <p:cNvPicPr/>
                        <p:nvPr/>
                      </p:nvPicPr>
                      <p:blipFill>
                        <a:blip r:embed="rId5"/>
                        <a:stretch>
                          <a:fillRect/>
                        </a:stretch>
                      </p:blipFill>
                      <p:spPr>
                        <a:xfrm>
                          <a:off x="304800" y="764771"/>
                          <a:ext cx="5914417" cy="2789158"/>
                        </a:xfrm>
                        <a:prstGeom prst="rect">
                          <a:avLst/>
                        </a:prstGeom>
                      </p:spPr>
                    </p:pic>
                  </p:oleObj>
                </mc:Fallback>
              </mc:AlternateContent>
            </a:graphicData>
          </a:graphic>
        </p:graphicFrame>
        <p:cxnSp>
          <p:nvCxnSpPr>
            <p:cNvPr id="5" name="Conector reto 4">
              <a:extLst>
                <a:ext uri="{FF2B5EF4-FFF2-40B4-BE49-F238E27FC236}">
                  <a16:creationId xmlns:a16="http://schemas.microsoft.com/office/drawing/2014/main" id="{4F9319D7-20A5-4586-A299-D1F19AC1BC5C}"/>
                </a:ext>
              </a:extLst>
            </p:cNvPr>
            <p:cNvCxnSpPr/>
            <p:nvPr/>
          </p:nvCxnSpPr>
          <p:spPr>
            <a:xfrm>
              <a:off x="917653" y="1064364"/>
              <a:ext cx="5148000" cy="0"/>
            </a:xfrm>
            <a:prstGeom prst="line">
              <a:avLst/>
            </a:prstGeom>
            <a:ln w="19050"/>
          </p:spPr>
          <p:style>
            <a:lnRef idx="1">
              <a:schemeClr val="dk1"/>
            </a:lnRef>
            <a:fillRef idx="0">
              <a:schemeClr val="dk1"/>
            </a:fillRef>
            <a:effectRef idx="0">
              <a:schemeClr val="dk1"/>
            </a:effectRef>
            <a:fontRef idx="minor">
              <a:schemeClr val="tx1"/>
            </a:fontRef>
          </p:style>
        </p:cxnSp>
        <p:sp>
          <p:nvSpPr>
            <p:cNvPr id="6" name="Retângulo 5">
              <a:extLst>
                <a:ext uri="{FF2B5EF4-FFF2-40B4-BE49-F238E27FC236}">
                  <a16:creationId xmlns:a16="http://schemas.microsoft.com/office/drawing/2014/main" id="{F35D54C8-896F-4C74-B7CC-DE4B33C2A556}"/>
                </a:ext>
              </a:extLst>
            </p:cNvPr>
            <p:cNvSpPr/>
            <p:nvPr/>
          </p:nvSpPr>
          <p:spPr>
            <a:xfrm>
              <a:off x="1892991" y="802754"/>
              <a:ext cx="2728632" cy="261610"/>
            </a:xfrm>
            <a:prstGeom prst="rect">
              <a:avLst/>
            </a:prstGeom>
          </p:spPr>
          <p:txBody>
            <a:bodyPr wrap="none">
              <a:spAutoFit/>
            </a:bodyPr>
            <a:lstStyle/>
            <a:p>
              <a:r>
                <a:rPr lang="en-US" sz="1100" dirty="0">
                  <a:solidFill>
                    <a:prstClr val="black"/>
                  </a:solidFill>
                </a:rPr>
                <a:t>Embryonic leaves and shoot apical meristem</a:t>
              </a:r>
              <a:endParaRPr lang="en-US" sz="1100" dirty="0"/>
            </a:p>
          </p:txBody>
        </p:sp>
      </p:grpSp>
      <p:sp>
        <p:nvSpPr>
          <p:cNvPr id="8" name="Rectangle 7">
            <a:extLst>
              <a:ext uri="{FF2B5EF4-FFF2-40B4-BE49-F238E27FC236}">
                <a16:creationId xmlns:a16="http://schemas.microsoft.com/office/drawing/2014/main" id="{5D71E6AD-C075-E44D-B3D8-9B2FA1412EFA}"/>
              </a:ext>
            </a:extLst>
          </p:cNvPr>
          <p:cNvSpPr/>
          <p:nvPr/>
        </p:nvSpPr>
        <p:spPr>
          <a:xfrm>
            <a:off x="252547" y="4335871"/>
            <a:ext cx="6228162" cy="1860894"/>
          </a:xfrm>
          <a:prstGeom prst="rect">
            <a:avLst/>
          </a:prstGeom>
        </p:spPr>
        <p:txBody>
          <a:bodyPr wrap="square">
            <a:spAutoFit/>
          </a:bodyPr>
          <a:lstStyle/>
          <a:p>
            <a:pPr algn="just">
              <a:lnSpc>
                <a:spcPct val="107000"/>
              </a:lnSpc>
              <a:spcAft>
                <a:spcPts val="800"/>
              </a:spcAft>
            </a:pPr>
            <a:r>
              <a:rPr lang="en-US" sz="1200" b="1" dirty="0">
                <a:latin typeface="Arial" panose="020B0604020202020204" pitchFamily="34" charset="0"/>
                <a:ea typeface="Calibri" panose="020F0502020204030204" pitchFamily="34" charset="0"/>
                <a:cs typeface="Calibri" panose="020F0502020204030204" pitchFamily="34" charset="0"/>
              </a:rPr>
              <a:t>Figure S4. Genevestigator expression patterns at transcriptional revels DRIK1 is upregulated during germination in maize.</a:t>
            </a:r>
            <a:r>
              <a:rPr lang="en-US" sz="1200" dirty="0">
                <a:latin typeface="Arial" panose="020B0604020202020204" pitchFamily="34" charset="0"/>
                <a:ea typeface="Calibri" panose="020F0502020204030204" pitchFamily="34" charset="0"/>
                <a:cs typeface="Calibri" panose="020F0502020204030204" pitchFamily="34" charset="0"/>
              </a:rPr>
              <a:t> Dry White Crystal seeds were placed in distilled water, shaken at 200rpm for 10min, and incubated on wet filter paper for 30h to 72h under natural day/night conditions or in darkness. Embryonic leaves and shoot apical meristem were then sampled. The graph is represented by averaged log 2 (TPMs+1) ratios, where TPMs is transcripts per million. The addition of 1 in the formula is to avoid negative expression values and an excessive sensitive to small changes in low expression values. Error bars represent standard deviation of two biological replicates. Data were retrieved from </a:t>
            </a:r>
            <a:r>
              <a:rPr lang="en-US" sz="1200" u="sng" dirty="0">
                <a:solidFill>
                  <a:srgbClr val="0563C1"/>
                </a:solidFill>
                <a:latin typeface="Arial" panose="020B0604020202020204" pitchFamily="34" charset="0"/>
                <a:ea typeface="Calibri" panose="020F0502020204030204" pitchFamily="34" charset="0"/>
                <a:cs typeface="Calibri" panose="020F0502020204030204" pitchFamily="34" charset="0"/>
                <a:hlinkClick r:id="rId6"/>
              </a:rPr>
              <a:t>https://genevestigator.com/gv/</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45262999"/>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142</Words>
  <Application>Microsoft Macintosh PowerPoint</Application>
  <PresentationFormat>A4 Paper (210x297 mm)</PresentationFormat>
  <Paragraphs>4</Paragraphs>
  <Slides>1</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6" baseType="lpstr">
      <vt:lpstr>Arial</vt:lpstr>
      <vt:lpstr>Calibri</vt:lpstr>
      <vt:lpstr>Calibri Light</vt:lpstr>
      <vt:lpstr>Tema do Office</vt:lpstr>
      <vt:lpstr>Prism 6</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Viviane C H da Silva</dc:creator>
  <cp:lastModifiedBy>Paulo Arruda</cp:lastModifiedBy>
  <cp:revision>7</cp:revision>
  <dcterms:created xsi:type="dcterms:W3CDTF">2019-04-27T23:39:30Z</dcterms:created>
  <dcterms:modified xsi:type="dcterms:W3CDTF">2020-01-28T16:50:04Z</dcterms:modified>
</cp:coreProperties>
</file>